
<file path=[Content_Types].xml><?xml version="1.0" encoding="utf-8"?>
<Types xmlns="http://schemas.openxmlformats.org/package/2006/content-types">
  <Default ContentType="image/vnd.ms-photo" Extension="wdp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>
      <a:defRPr lang="ko-KR"/>
    </a:defPPr>
    <a:lvl1pPr defTabSz="914400" eaLnBrk="1" hangingPunct="1" latinLnBrk="1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1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1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1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1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1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1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1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1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D955D-1DD7-4C67-BFD7-F451720E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674C2-2F52-4A47-99F5-A57DE668C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7688D-A46F-4C06-89BE-8C71763D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2EB88-5798-45AB-97A4-2583A4EE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2EE71-7BD8-4946-8990-9330A2FA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5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CAE1-3420-4293-AFC1-64964950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68208-2379-400C-9CD5-FA6FAB4E2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9D41A-BF01-408A-A7E8-F5126295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3DEB8-BA7B-40D0-967B-9F3B506D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CF4D-D621-4D2C-AF28-73B075D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6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5AFF42-DE37-4E66-AE07-9512004A7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FEC82-8020-425B-AB5E-C5CA5E7F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87997-C8A4-4870-9589-4B91B05C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6A4A2-219A-4E95-8FBC-B0DE680D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567D-FBF3-447F-8B76-941BABBA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6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4F941-E733-44B2-9606-A215D13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CB929-7D7D-4425-8FF4-66B0335C7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2AD3E-57FE-4AC4-AC76-D4F9DD2E8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6E53B-ECFA-4FAB-8CB9-CA9927BA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3CA89-E0FD-4027-A97A-6E88E790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FAB71-C81D-4829-AC4E-6CDC9DBC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EF28B-639B-4356-A0C1-5FD6435CC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70DF9-E5CD-40A7-8F73-AAA5E3A2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72BD3-D449-49A5-B211-C26D7197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FC7B5-F7E8-4E18-8437-1C13F58C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2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BFEDD-147B-471C-AC91-47EC3EFB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40D42-AFCD-4C1C-8330-22F2E9BC6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7BD62F-FAE5-47D8-9694-6CCF42630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5F0353-1438-4081-9A4A-94DEA754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CA50D-5FFB-41AF-99F7-B7D8B90E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177828-049E-4E0C-A924-18CCAD4C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83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F903-6D52-4046-9568-91B6672C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B47A-3890-4409-8275-6D6BA71C1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148D12-99CC-405A-B53E-177C85992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639542-2EED-4709-88DA-F63C773BF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CDC8CD-A02B-420A-B70B-2D1FC60F1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C99E3B-9C05-4044-A5F7-7FBE1689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9AECE9-B98E-4135-A5AF-90F0A239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F2DADD-7F19-4D84-8E1C-241240F5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0C26-790A-4693-925A-E6934F43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70CAF3-50E9-4563-8E4D-23FD683B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216891-82E6-43D3-9AC0-26DE167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9380C7-BFBD-4D07-96C7-30FCF29F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B4EBC-A8B1-4C31-9817-CF51059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81EDE1-0121-419A-8D2F-162B5833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A6B22-77EE-454B-9884-6AE2E6C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9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4EB4-BBB0-49B4-9D78-F6A6CE12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31744-A034-440E-9B27-7D1EB9CA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B35B8F-2E09-46C8-93A1-D2A50539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53D0C-90BC-48E2-B377-FBDDBFFB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A82CD-B477-4694-BF9E-CDD2CEC4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E8A86-2E20-4B1E-9FEE-BD146019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2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E6FB7-832C-4863-B222-C890BB35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DF9060-F890-4E35-A48D-C4225D319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34BA7-7C4D-4724-9F7C-E5C81D571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06BC2-7165-4591-AB84-1F53A3F4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ABDF6-7FA0-48D4-82E7-C0B740B3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9E0FF-BAB1-4F8D-ADCF-C5C9D8F7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DBFB21-E92E-453B-B039-94502CB9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75617-6087-454C-80A3-035A0A4AA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1F1B8-9B0C-4CA9-A9C1-A58B73DCF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F6597-7801-4D6A-B7CF-FC4904ED44E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CB65A-19F7-401E-9FAD-62F304E52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1A134-A023-4624-A84B-2A2210BF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FBCC-0D28-4A37-B548-F00135FDB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9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38F59F-7614-4A73-8740-67A640E77329}"/>
              </a:ext>
            </a:extLst>
          </p:cNvPr>
          <p:cNvSpPr/>
          <p:nvPr/>
        </p:nvSpPr>
        <p:spPr>
          <a:xfrm>
            <a:off x="-7698600" y="317224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 주변</a:t>
            </a:r>
            <a:r>
              <a:rPr lang="en-US" altLang="ko-KR" dirty="0"/>
              <a:t>, </a:t>
            </a:r>
            <a:r>
              <a:rPr lang="ko-KR" altLang="en-US" dirty="0" err="1"/>
              <a:t>바운더리</a:t>
            </a:r>
            <a:r>
              <a:rPr lang="ko-KR" altLang="en-US" dirty="0"/>
              <a:t> 주변 </a:t>
            </a:r>
            <a:r>
              <a:rPr lang="en-US" altLang="ko-KR" dirty="0"/>
              <a:t>=</a:t>
            </a:r>
            <a:r>
              <a:rPr lang="ko-KR" altLang="en-US" dirty="0"/>
              <a:t> 포인트 정리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682489-6FF1-4508-BB5C-B50A673FB759}"/>
              </a:ext>
            </a:extLst>
          </p:cNvPr>
          <p:cNvSpPr/>
          <p:nvPr/>
        </p:nvSpPr>
        <p:spPr>
          <a:xfrm>
            <a:off x="-7698600" y="1528186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고정부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변동부</a:t>
            </a:r>
            <a:r>
              <a:rPr lang="ko-KR" altLang="en-US" dirty="0"/>
              <a:t> 연결</a:t>
            </a:r>
            <a:endParaRPr lang="en-US" altLang="ko-KR" dirty="0"/>
          </a:p>
          <a:p>
            <a:pPr algn="ctr"/>
            <a:r>
              <a:rPr lang="ko-KR" altLang="en-US" dirty="0" err="1"/>
              <a:t>변동부</a:t>
            </a:r>
            <a:r>
              <a:rPr lang="ko-KR" altLang="en-US" dirty="0"/>
              <a:t> 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BDF26B-2F8B-4ECF-A13B-9DC6839F3494}"/>
              </a:ext>
            </a:extLst>
          </p:cNvPr>
          <p:cNvSpPr/>
          <p:nvPr/>
        </p:nvSpPr>
        <p:spPr>
          <a:xfrm>
            <a:off x="-7698600" y="2747389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47BB3-CBCC-472C-B2C8-DC6225E31636}"/>
              </a:ext>
            </a:extLst>
          </p:cNvPr>
          <p:cNvSpPr/>
          <p:nvPr/>
        </p:nvSpPr>
        <p:spPr>
          <a:xfrm>
            <a:off x="-7698600" y="3966592"/>
            <a:ext cx="2704328" cy="111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6EDBC6-D88B-4AEA-B045-EF47751D5B4D}"/>
              </a:ext>
            </a:extLst>
          </p:cNvPr>
          <p:cNvGrpSpPr/>
          <p:nvPr/>
        </p:nvGrpSpPr>
        <p:grpSpPr>
          <a:xfrm>
            <a:off x="994227" y="3504531"/>
            <a:ext cx="2598418" cy="1724036"/>
            <a:chOff x="811532" y="2913786"/>
            <a:chExt cx="3190875" cy="21171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A4CC6-3D32-43BD-915B-BCBEE8E8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1532" y="3257414"/>
              <a:ext cx="3190875" cy="17735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5F07A6E-CB35-451F-BCCF-D0D2729A20EE}"/>
                </a:ext>
              </a:extLst>
            </p:cNvPr>
            <p:cNvGrpSpPr/>
            <p:nvPr/>
          </p:nvGrpSpPr>
          <p:grpSpPr>
            <a:xfrm>
              <a:off x="1742665" y="2913787"/>
              <a:ext cx="1021492" cy="467496"/>
              <a:chOff x="4539048" y="2059459"/>
              <a:chExt cx="1021492" cy="467496"/>
            </a:xfrm>
          </p:grpSpPr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2E642609-ADFA-4287-A0BA-C929FF782888}"/>
                  </a:ext>
                </a:extLst>
              </p:cNvPr>
              <p:cNvSpPr/>
              <p:nvPr/>
            </p:nvSpPr>
            <p:spPr>
              <a:xfrm rot="5400000">
                <a:off x="4876359" y="2267614"/>
                <a:ext cx="346868" cy="171813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D4487F-3904-4B68-ADC6-5DC4B406012D}"/>
                  </a:ext>
                </a:extLst>
              </p:cNvPr>
              <p:cNvSpPr/>
              <p:nvPr/>
            </p:nvSpPr>
            <p:spPr>
              <a:xfrm>
                <a:off x="4539048" y="2059459"/>
                <a:ext cx="1021492" cy="25537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고정부</a:t>
                </a:r>
                <a:endParaRPr lang="ko-KR" altLang="en-US" sz="15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730964D-37B3-496D-8DC7-11E09200EDFF}"/>
                </a:ext>
              </a:extLst>
            </p:cNvPr>
            <p:cNvGrpSpPr/>
            <p:nvPr/>
          </p:nvGrpSpPr>
          <p:grpSpPr>
            <a:xfrm>
              <a:off x="2885665" y="2913786"/>
              <a:ext cx="1021492" cy="467499"/>
              <a:chOff x="5777298" y="2059458"/>
              <a:chExt cx="1021492" cy="467499"/>
            </a:xfrm>
          </p:grpSpPr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F7B8B5E-DE56-452D-A9F2-08A20332116C}"/>
                  </a:ext>
                </a:extLst>
              </p:cNvPr>
              <p:cNvSpPr/>
              <p:nvPr/>
            </p:nvSpPr>
            <p:spPr>
              <a:xfrm rot="5400000">
                <a:off x="6114609" y="2267616"/>
                <a:ext cx="346868" cy="171813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EB1F1E3-303F-41E1-98C3-163597169C9A}"/>
                  </a:ext>
                </a:extLst>
              </p:cNvPr>
              <p:cNvSpPr/>
              <p:nvPr/>
            </p:nvSpPr>
            <p:spPr>
              <a:xfrm>
                <a:off x="5777298" y="2059458"/>
                <a:ext cx="1021492" cy="2553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/>
                  <a:t>변동부</a:t>
                </a:r>
                <a:endParaRPr lang="ko-KR" altLang="en-US" sz="1500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329457D-016C-4D90-A91D-8450E70304D9}"/>
              </a:ext>
            </a:extLst>
          </p:cNvPr>
          <p:cNvGrpSpPr/>
          <p:nvPr/>
        </p:nvGrpSpPr>
        <p:grpSpPr>
          <a:xfrm>
            <a:off x="4107963" y="2895599"/>
            <a:ext cx="1845307" cy="3760791"/>
            <a:chOff x="7128145" y="1309814"/>
            <a:chExt cx="1877356" cy="434422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385DDB2-679F-43C0-80F5-4E590C523800}"/>
                </a:ext>
              </a:extLst>
            </p:cNvPr>
            <p:cNvSpPr/>
            <p:nvPr/>
          </p:nvSpPr>
          <p:spPr>
            <a:xfrm>
              <a:off x="7128145" y="1309814"/>
              <a:ext cx="1877356" cy="43442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A5743D-DEC2-4503-B422-AFD4D10C76E9}"/>
                </a:ext>
              </a:extLst>
            </p:cNvPr>
            <p:cNvGrpSpPr/>
            <p:nvPr/>
          </p:nvGrpSpPr>
          <p:grpSpPr>
            <a:xfrm>
              <a:off x="7128145" y="1433792"/>
              <a:ext cx="1761666" cy="3726544"/>
              <a:chOff x="7290818" y="1232639"/>
              <a:chExt cx="1761666" cy="37265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7F59E8F-69EA-4DB0-AF2D-9FE5C3CABA6E}"/>
                  </a:ext>
                </a:extLst>
              </p:cNvPr>
              <p:cNvGrpSpPr/>
              <p:nvPr/>
            </p:nvGrpSpPr>
            <p:grpSpPr>
              <a:xfrm>
                <a:off x="7290818" y="1232639"/>
                <a:ext cx="1761666" cy="3726544"/>
                <a:chOff x="8962850" y="151125"/>
                <a:chExt cx="3088281" cy="65328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13004F5-58BE-448A-ABDF-62AB1D459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62850" y="2219324"/>
                  <a:ext cx="3075701" cy="2113365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14C61DE1-A774-4D19-AC17-625A80AAB6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151125"/>
                  <a:ext cx="3056831" cy="1968700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123B81F-479F-4DA3-BF52-BA4851C7B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8981720" y="4432188"/>
                  <a:ext cx="3069411" cy="225174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F169746-A4FC-4BF9-A927-A3AB6D4ACEE3}"/>
                  </a:ext>
                </a:extLst>
              </p:cNvPr>
              <p:cNvGrpSpPr/>
              <p:nvPr/>
            </p:nvGrpSpPr>
            <p:grpSpPr>
              <a:xfrm>
                <a:off x="7683702" y="1258864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84C5054-595B-4BB6-97DD-D47E337D688B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44A8B944-14DB-44A5-891C-07A7AA9408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AD5F330B-101D-4DA8-8A27-1FB442CBB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FE9E9F7-1C89-4570-A874-7D8759F53F55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C92942CF-50B0-49AE-BD36-E23C99B2839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DFC9D828-AEC6-41A2-A524-E533195655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C3ACFAF-CF67-428C-95CB-B6FFFAD2459B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0" name="직선 화살표 연결선 29">
                    <a:extLst>
                      <a:ext uri="{FF2B5EF4-FFF2-40B4-BE49-F238E27FC236}">
                        <a16:creationId xmlns:a16="http://schemas.microsoft.com/office/drawing/2014/main" id="{640605B5-5354-440E-B398-BCA9A2DBB15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화살표 연결선 30">
                    <a:extLst>
                      <a:ext uri="{FF2B5EF4-FFF2-40B4-BE49-F238E27FC236}">
                        <a16:creationId xmlns:a16="http://schemas.microsoft.com/office/drawing/2014/main" id="{D55B09E8-F589-43FD-B473-9D2863793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817E667E-75F7-4E90-8FBF-7F5490B7099A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3" name="직선 화살표 연결선 32">
                    <a:extLst>
                      <a:ext uri="{FF2B5EF4-FFF2-40B4-BE49-F238E27FC236}">
                        <a16:creationId xmlns:a16="http://schemas.microsoft.com/office/drawing/2014/main" id="{CE2F90C2-63C2-4CFF-870F-BFEF9B814CA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FF20D50-6D4B-468C-B092-2B9944A62E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307713D-7F54-498B-A8FA-0E912A53EC44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6160E250-D698-4B50-92F0-9A5F17A1052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AD94EAFF-39FB-4892-AC06-E0CD2D794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220B44A-40D9-4D48-9F46-CD0388D6CE48}"/>
                  </a:ext>
                </a:extLst>
              </p:cNvPr>
              <p:cNvGrpSpPr/>
              <p:nvPr/>
            </p:nvGrpSpPr>
            <p:grpSpPr>
              <a:xfrm>
                <a:off x="7683702" y="2489862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35B5D91-89F3-47D1-88DD-C779A24F5A0C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53" name="직선 화살표 연결선 52">
                    <a:extLst>
                      <a:ext uri="{FF2B5EF4-FFF2-40B4-BE49-F238E27FC236}">
                        <a16:creationId xmlns:a16="http://schemas.microsoft.com/office/drawing/2014/main" id="{0517F406-71AD-46E7-9EDA-B1D22EE55F2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화살표 연결선 53">
                    <a:extLst>
                      <a:ext uri="{FF2B5EF4-FFF2-40B4-BE49-F238E27FC236}">
                        <a16:creationId xmlns:a16="http://schemas.microsoft.com/office/drawing/2014/main" id="{F6434F5E-C073-4928-9F56-07CAA33F0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6C7C120-1023-4167-86D7-B11D9A870834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51" name="직선 화살표 연결선 50">
                    <a:extLst>
                      <a:ext uri="{FF2B5EF4-FFF2-40B4-BE49-F238E27FC236}">
                        <a16:creationId xmlns:a16="http://schemas.microsoft.com/office/drawing/2014/main" id="{6F951383-A351-428F-9F41-AD1C915A1CC7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화살표 연결선 51">
                    <a:extLst>
                      <a:ext uri="{FF2B5EF4-FFF2-40B4-BE49-F238E27FC236}">
                        <a16:creationId xmlns:a16="http://schemas.microsoft.com/office/drawing/2014/main" id="{272D4FCD-3EB2-4434-B57C-B2E5ABDD3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D994DE29-A0FB-4DF0-BF2F-02732370F6D9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9" name="직선 화살표 연결선 48">
                    <a:extLst>
                      <a:ext uri="{FF2B5EF4-FFF2-40B4-BE49-F238E27FC236}">
                        <a16:creationId xmlns:a16="http://schemas.microsoft.com/office/drawing/2014/main" id="{199729E2-39FC-49CC-A2FB-1A9F1E868304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화살표 연결선 49">
                    <a:extLst>
                      <a:ext uri="{FF2B5EF4-FFF2-40B4-BE49-F238E27FC236}">
                        <a16:creationId xmlns:a16="http://schemas.microsoft.com/office/drawing/2014/main" id="{D4DC9F52-11EA-4DC9-9F5F-8C2EA1D50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875BBCD9-41F8-4B05-B3CD-551129E212B0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7" name="직선 화살표 연결선 46">
                    <a:extLst>
                      <a:ext uri="{FF2B5EF4-FFF2-40B4-BE49-F238E27FC236}">
                        <a16:creationId xmlns:a16="http://schemas.microsoft.com/office/drawing/2014/main" id="{2512FBC9-D61A-4139-BECE-01AD5686B64B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화살표 연결선 47">
                    <a:extLst>
                      <a:ext uri="{FF2B5EF4-FFF2-40B4-BE49-F238E27FC236}">
                        <a16:creationId xmlns:a16="http://schemas.microsoft.com/office/drawing/2014/main" id="{F684420C-C9E9-4D51-A58F-9A378AF9B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16440E9-2E12-417D-A9C0-3FFF64C220C1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52387035-C082-4974-8071-928EA9B856C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B1749186-29D5-47E4-9CA5-74A686405D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DCF0B0A-FC03-4A5A-A042-4DC13ED380E1}"/>
                  </a:ext>
                </a:extLst>
              </p:cNvPr>
              <p:cNvGrpSpPr/>
              <p:nvPr/>
            </p:nvGrpSpPr>
            <p:grpSpPr>
              <a:xfrm>
                <a:off x="7742772" y="3723587"/>
                <a:ext cx="1113368" cy="917029"/>
                <a:chOff x="7541469" y="1591953"/>
                <a:chExt cx="1113368" cy="917029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D064E22-8F25-437E-A29E-60C582047D1D}"/>
                    </a:ext>
                  </a:extLst>
                </p:cNvPr>
                <p:cNvGrpSpPr/>
                <p:nvPr/>
              </p:nvGrpSpPr>
              <p:grpSpPr>
                <a:xfrm rot="21412949" flipV="1">
                  <a:off x="8203277" y="1971169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9" name="직선 화살표 연결선 68">
                    <a:extLst>
                      <a:ext uri="{FF2B5EF4-FFF2-40B4-BE49-F238E27FC236}">
                        <a16:creationId xmlns:a16="http://schemas.microsoft.com/office/drawing/2014/main" id="{4A77233C-3854-4B64-981C-863BCC555CBA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4F94A416-42F9-4285-89EE-735AA5ED0C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F5B7DC42-6A77-4758-A9D6-1E543A2F9A58}"/>
                    </a:ext>
                  </a:extLst>
                </p:cNvPr>
                <p:cNvGrpSpPr/>
                <p:nvPr/>
              </p:nvGrpSpPr>
              <p:grpSpPr>
                <a:xfrm rot="16650997" flipV="1">
                  <a:off x="7845753" y="1812666"/>
                  <a:ext cx="487145" cy="45719"/>
                  <a:chOff x="9541669" y="2209800"/>
                  <a:chExt cx="606832" cy="834"/>
                </a:xfrm>
              </p:grpSpPr>
              <p:cxnSp>
                <p:nvCxnSpPr>
                  <p:cNvPr id="67" name="직선 화살표 연결선 66">
                    <a:extLst>
                      <a:ext uri="{FF2B5EF4-FFF2-40B4-BE49-F238E27FC236}">
                        <a16:creationId xmlns:a16="http://schemas.microsoft.com/office/drawing/2014/main" id="{2323219D-3EB1-4E98-ACE9-CB89A91EB68C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화살표 연결선 67">
                    <a:extLst>
                      <a:ext uri="{FF2B5EF4-FFF2-40B4-BE49-F238E27FC236}">
                        <a16:creationId xmlns:a16="http://schemas.microsoft.com/office/drawing/2014/main" id="{AC730932-BF54-4EDF-981B-B92078730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0FD4C21-F635-403B-8F25-ED50111B356D}"/>
                    </a:ext>
                  </a:extLst>
                </p:cNvPr>
                <p:cNvGrpSpPr/>
                <p:nvPr/>
              </p:nvGrpSpPr>
              <p:grpSpPr>
                <a:xfrm rot="5061290" flipV="1">
                  <a:off x="7888730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5" name="직선 화살표 연결선 64">
                    <a:extLst>
                      <a:ext uri="{FF2B5EF4-FFF2-40B4-BE49-F238E27FC236}">
                        <a16:creationId xmlns:a16="http://schemas.microsoft.com/office/drawing/2014/main" id="{3A17036F-3DC9-42AE-A81D-48C1793F774F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화살표 연결선 65">
                    <a:extLst>
                      <a:ext uri="{FF2B5EF4-FFF2-40B4-BE49-F238E27FC236}">
                        <a16:creationId xmlns:a16="http://schemas.microsoft.com/office/drawing/2014/main" id="{B145DA0F-14D0-4D0E-8E2A-0D698C57C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9756866D-4113-481B-97DC-4AAD0C8A6761}"/>
                    </a:ext>
                  </a:extLst>
                </p:cNvPr>
                <p:cNvGrpSpPr/>
                <p:nvPr/>
              </p:nvGrpSpPr>
              <p:grpSpPr>
                <a:xfrm rot="19410729" flipV="1">
                  <a:off x="7541469" y="2244341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47BE0D77-DCA8-4811-A127-F4F77E488326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직선 화살표 연결선 63">
                    <a:extLst>
                      <a:ext uri="{FF2B5EF4-FFF2-40B4-BE49-F238E27FC236}">
                        <a16:creationId xmlns:a16="http://schemas.microsoft.com/office/drawing/2014/main" id="{DEC304BA-9DC2-4C8E-BFBC-A44C857BF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5407EFC-0183-4C0C-B492-C9D396963626}"/>
                    </a:ext>
                  </a:extLst>
                </p:cNvPr>
                <p:cNvGrpSpPr/>
                <p:nvPr/>
              </p:nvGrpSpPr>
              <p:grpSpPr>
                <a:xfrm rot="10151622" flipV="1">
                  <a:off x="7550581" y="2060415"/>
                  <a:ext cx="451560" cy="77721"/>
                  <a:chOff x="9541669" y="2209800"/>
                  <a:chExt cx="606832" cy="83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8E336502-79FF-48D1-BE8F-0013B2A607B9}"/>
                      </a:ext>
                    </a:extLst>
                  </p:cNvPr>
                  <p:cNvCxnSpPr/>
                  <p:nvPr/>
                </p:nvCxnSpPr>
                <p:spPr>
                  <a:xfrm>
                    <a:off x="9700260" y="2209800"/>
                    <a:ext cx="44824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62DD4818-56D1-4478-A670-A400F84E4E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541669" y="2210634"/>
                    <a:ext cx="35861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FC1BEE7-FA8C-4D38-89CC-B28467E69A4C}"/>
                </a:ext>
              </a:extLst>
            </p:cNvPr>
            <p:cNvSpPr/>
            <p:nvPr/>
          </p:nvSpPr>
          <p:spPr>
            <a:xfrm>
              <a:off x="7128145" y="5213385"/>
              <a:ext cx="1877356" cy="4349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#1. </a:t>
              </a:r>
              <a:r>
                <a:rPr lang="ko-KR" altLang="en-US" sz="1000" dirty="0" err="1"/>
                <a:t>고정부</a:t>
              </a:r>
              <a:r>
                <a:rPr lang="ko-KR" altLang="en-US" sz="1000" dirty="0"/>
                <a:t> 제외 모든 공간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(</a:t>
              </a:r>
              <a:r>
                <a:rPr lang="ko-KR" altLang="en-US" sz="1000" dirty="0"/>
                <a:t>부서별 </a:t>
              </a:r>
              <a:r>
                <a:rPr lang="en-US" altLang="ko-KR" sz="1000" dirty="0"/>
                <a:t>List </a:t>
              </a:r>
              <a:r>
                <a:rPr lang="ko-KR" altLang="en-US" sz="1000" dirty="0"/>
                <a:t>묶음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2B5E474-A218-4791-95F5-DE2D2C10ED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7067" t="54918" r="27636" b="6006"/>
          <a:stretch/>
        </p:blipFill>
        <p:spPr>
          <a:xfrm rot="10800000">
            <a:off x="1330476" y="5242021"/>
            <a:ext cx="1925920" cy="1427096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C8D32554-1148-4485-B310-541EE5F7A868}"/>
              </a:ext>
            </a:extLst>
          </p:cNvPr>
          <p:cNvGrpSpPr/>
          <p:nvPr/>
        </p:nvGrpSpPr>
        <p:grpSpPr>
          <a:xfrm>
            <a:off x="576270" y="664077"/>
            <a:ext cx="5560492" cy="2033309"/>
            <a:chOff x="175532" y="3289855"/>
            <a:chExt cx="7412962" cy="2710703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4169E1E-26F2-4AAA-827E-0D1DA968CCF7}"/>
                </a:ext>
              </a:extLst>
            </p:cNvPr>
            <p:cNvPicPr/>
            <p:nvPr/>
          </p:nvPicPr>
          <p:blipFill rotWithShape="1">
            <a:blip r:embed="rId8"/>
            <a:srcRect t="9931" b="14414"/>
            <a:stretch/>
          </p:blipFill>
          <p:spPr>
            <a:xfrm>
              <a:off x="175532" y="3289855"/>
              <a:ext cx="7412962" cy="2710703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E62D16-EFD5-4E9A-9724-573F30FC0EC8}"/>
                </a:ext>
              </a:extLst>
            </p:cNvPr>
            <p:cNvSpPr/>
            <p:nvPr/>
          </p:nvSpPr>
          <p:spPr>
            <a:xfrm>
              <a:off x="418895" y="3661811"/>
              <a:ext cx="4464908" cy="233874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C818B5-3717-4B9F-BF23-1CD17E6DD2BE}"/>
              </a:ext>
            </a:extLst>
          </p:cNvPr>
          <p:cNvSpPr/>
          <p:nvPr/>
        </p:nvSpPr>
        <p:spPr>
          <a:xfrm>
            <a:off x="758818" y="2710840"/>
            <a:ext cx="3349145" cy="3765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수동 작업 </a:t>
            </a:r>
            <a:r>
              <a:rPr lang="en-US" altLang="ko-KR" sz="1000" dirty="0"/>
              <a:t>&gt;&gt; GD </a:t>
            </a:r>
            <a:r>
              <a:rPr lang="ko-KR" altLang="en-US" sz="1000" dirty="0"/>
              <a:t>자동화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8AD34340-2216-4DC2-B94A-9E2293438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05574"/>
              </p:ext>
            </p:extLst>
          </p:nvPr>
        </p:nvGraphicFramePr>
        <p:xfrm>
          <a:off x="6173352" y="719665"/>
          <a:ext cx="5815447" cy="384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537">
                  <a:extLst>
                    <a:ext uri="{9D8B030D-6E8A-4147-A177-3AD203B41FA5}">
                      <a16:colId xmlns:a16="http://schemas.microsoft.com/office/drawing/2014/main" val="1379061564"/>
                    </a:ext>
                  </a:extLst>
                </a:gridCol>
                <a:gridCol w="2242403">
                  <a:extLst>
                    <a:ext uri="{9D8B030D-6E8A-4147-A177-3AD203B41FA5}">
                      <a16:colId xmlns:a16="http://schemas.microsoft.com/office/drawing/2014/main" val="633702688"/>
                    </a:ext>
                  </a:extLst>
                </a:gridCol>
                <a:gridCol w="437507">
                  <a:extLst>
                    <a:ext uri="{9D8B030D-6E8A-4147-A177-3AD203B41FA5}">
                      <a16:colId xmlns:a16="http://schemas.microsoft.com/office/drawing/2014/main" val="1725920379"/>
                    </a:ext>
                  </a:extLst>
                </a:gridCol>
              </a:tblGrid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Process Item List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추가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577492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00431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고정부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옵셋 영역 포인트 제거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다른 공간 겹침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8899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경계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내부 옵셋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경계 밖으로 공간 이탈 방지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088824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변동부</a:t>
                      </a:r>
                      <a:r>
                        <a:rPr lang="en-US" altLang="ko-KR" sz="1000" dirty="0"/>
                        <a:t> 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 err="1"/>
                        <a:t>고정부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 err="1"/>
                        <a:t>변동부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 배치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Box</a:t>
                      </a:r>
                      <a:r>
                        <a:rPr lang="ko-KR" altLang="en-US" sz="1000" dirty="0"/>
                        <a:t>의 위치 변형 방식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70941"/>
                  </a:ext>
                </a:extLst>
              </a:tr>
              <a:tr h="131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#1. </a:t>
                      </a:r>
                      <a:r>
                        <a:rPr lang="ko-KR" altLang="en-US" sz="1000" dirty="0"/>
                        <a:t>공간 배치 방식 </a:t>
                      </a:r>
                      <a:r>
                        <a:rPr lang="en-US" altLang="ko-KR" sz="1000" dirty="0"/>
                        <a:t>_ </a:t>
                      </a:r>
                      <a:r>
                        <a:rPr lang="ko-KR" altLang="en-US" sz="1000" dirty="0" err="1"/>
                        <a:t>바운더리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Point </a:t>
                      </a:r>
                      <a:r>
                        <a:rPr lang="ko-KR" altLang="en-US" sz="1000" dirty="0"/>
                        <a:t>재설정</a:t>
                      </a:r>
                      <a:r>
                        <a:rPr lang="en-US" altLang="ko-KR" sz="1000" dirty="0"/>
                        <a:t>, Seg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94827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배치 방식은 </a:t>
                      </a:r>
                      <a:r>
                        <a:rPr lang="ko-KR" altLang="en-US" sz="1000" b="1" dirty="0" err="1"/>
                        <a:t>바운더리</a:t>
                      </a:r>
                      <a:r>
                        <a:rPr lang="ko-KR" altLang="en-US" sz="1000" b="1" dirty="0"/>
                        <a:t> 내부 포인트 기준이며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고정부와 변동부는 </a:t>
                      </a:r>
                      <a:r>
                        <a:rPr lang="en-US" altLang="ko-KR" sz="1000" b="1" dirty="0"/>
                        <a:t>Point</a:t>
                      </a:r>
                      <a:r>
                        <a:rPr lang="ko-KR" altLang="en-US" sz="1000" b="1" dirty="0"/>
                        <a:t>가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중첩되지 않는다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변동부의 </a:t>
                      </a:r>
                      <a:r>
                        <a:rPr lang="ko-KR" altLang="en-US" sz="1000" b="1" dirty="0" err="1"/>
                        <a:t>중청은</a:t>
                      </a:r>
                      <a:r>
                        <a:rPr lang="ko-KR" altLang="en-US" sz="1000" b="1" dirty="0"/>
                        <a:t> 층별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부서별 필요하기 때문에 재배치 방식을 고민한다</a:t>
                      </a:r>
                      <a:r>
                        <a:rPr lang="en-US" altLang="ko-KR" sz="1000" b="1" dirty="0"/>
                        <a:t>. </a:t>
                      </a:r>
                    </a:p>
                    <a:p>
                      <a:pPr latinLnBrk="1"/>
                      <a:r>
                        <a:rPr lang="ko-KR" altLang="en-US" sz="1000" b="1" dirty="0"/>
                        <a:t>현 </a:t>
                      </a:r>
                      <a:r>
                        <a:rPr lang="en-US" altLang="ko-KR" sz="1000" b="1" dirty="0"/>
                        <a:t>TEST</a:t>
                      </a:r>
                      <a:r>
                        <a:rPr lang="ko-KR" altLang="en-US" sz="1000" b="1" dirty="0"/>
                        <a:t>는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1, </a:t>
                      </a:r>
                      <a:r>
                        <a:rPr lang="ko-KR" altLang="en-US" sz="1000" b="1" dirty="0" err="1"/>
                        <a:t>변동부</a:t>
                      </a:r>
                      <a:r>
                        <a:rPr lang="ko-KR" altLang="en-US" sz="1000" b="1" dirty="0"/>
                        <a:t> 다수지만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고정부</a:t>
                      </a:r>
                      <a:r>
                        <a:rPr lang="ko-KR" altLang="en-US" sz="1000" b="1" dirty="0"/>
                        <a:t> 다수로 변경되는 상황을 추후 고려해야 한다</a:t>
                      </a:r>
                      <a:r>
                        <a:rPr lang="en-US" altLang="ko-KR" sz="1000" b="1" dirty="0"/>
                        <a:t>. </a:t>
                      </a:r>
                      <a:r>
                        <a:rPr lang="ko-KR" altLang="en-US" sz="1000" b="1" dirty="0"/>
                        <a:t>변동부의 겹침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형태 변경은 부서 혹은 공간의 우선 순위를 기준으로 하며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기존 입찰 툴 </a:t>
                      </a:r>
                      <a:r>
                        <a:rPr lang="ko-KR" altLang="en-US" sz="1000" b="1" dirty="0" err="1"/>
                        <a:t>다이나모</a:t>
                      </a:r>
                      <a:r>
                        <a:rPr lang="ko-KR" altLang="en-US" sz="1000" b="1" dirty="0"/>
                        <a:t> 프로세스의 일부를 활용한다</a:t>
                      </a:r>
                      <a:r>
                        <a:rPr lang="en-US" altLang="ko-KR" sz="1000" b="1" dirty="0"/>
                        <a:t>. 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13401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공간 </a:t>
                      </a:r>
                      <a:r>
                        <a:rPr lang="en-US" altLang="ko-KR" sz="1000" b="1" dirty="0"/>
                        <a:t>Box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69432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W/L/H </a:t>
                      </a:r>
                      <a:r>
                        <a:rPr lang="ko-KR" altLang="en-US" sz="1000" dirty="0"/>
                        <a:t>값 기입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공간 </a:t>
                      </a:r>
                      <a:r>
                        <a:rPr lang="en-US" altLang="ko-KR" sz="1000" dirty="0"/>
                        <a:t>Box </a:t>
                      </a:r>
                      <a:r>
                        <a:rPr lang="ko-KR" altLang="en-US" sz="1000" dirty="0"/>
                        <a:t>형태 고정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99037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Excel</a:t>
                      </a:r>
                      <a:r>
                        <a:rPr lang="ko-KR" altLang="en-US" sz="1000" dirty="0"/>
                        <a:t> 사이즈 고정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변형 </a:t>
                      </a:r>
                      <a:r>
                        <a:rPr lang="en-US" altLang="ko-KR" sz="1000" dirty="0"/>
                        <a:t>(0..1..0.1)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변경 값 </a:t>
                      </a:r>
                      <a:r>
                        <a:rPr lang="en-US" altLang="ko-KR" sz="1000" dirty="0"/>
                        <a:t>Excel </a:t>
                      </a:r>
                      <a:r>
                        <a:rPr lang="ko-KR" altLang="en-US" sz="1000" dirty="0"/>
                        <a:t>추가로 방 형태 변경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00953"/>
                  </a:ext>
                </a:extLst>
              </a:tr>
              <a:tr h="263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버블 다이어그램 </a:t>
                      </a:r>
                      <a:r>
                        <a:rPr lang="en-US" altLang="ko-KR" sz="1000" dirty="0"/>
                        <a:t>Circle</a:t>
                      </a:r>
                      <a:r>
                        <a:rPr lang="ko-KR" altLang="en-US" sz="1000" dirty="0"/>
                        <a:t>의 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반지름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너비 활용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R, Area </a:t>
                      </a:r>
                      <a:r>
                        <a:rPr lang="ko-KR" altLang="en-US" sz="1000" dirty="0"/>
                        <a:t>값 활용 한 형태 규정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비율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94698"/>
                  </a:ext>
                </a:extLst>
              </a:tr>
              <a:tr h="2637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최종 </a:t>
                      </a:r>
                      <a:r>
                        <a:rPr lang="en-US" altLang="ko-KR" sz="1000" dirty="0" err="1"/>
                        <a:t>OutPut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값은 생성된 </a:t>
                      </a:r>
                      <a:r>
                        <a:rPr lang="en-US" altLang="ko-KR" sz="1000" dirty="0"/>
                        <a:t>Line</a:t>
                      </a:r>
                      <a:r>
                        <a:rPr lang="ko-KR" altLang="en-US" sz="1000" dirty="0"/>
                        <a:t>의 점수 매김을 기준으로 한다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추가 점수 부여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대상 고려 필요</a:t>
                      </a:r>
                      <a:r>
                        <a:rPr lang="en-US" altLang="ko-KR" sz="1000" dirty="0"/>
                        <a:t>) 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0959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EC6150-428B-4482-90D8-C9270D531D14}"/>
              </a:ext>
            </a:extLst>
          </p:cNvPr>
          <p:cNvSpPr/>
          <p:nvPr/>
        </p:nvSpPr>
        <p:spPr>
          <a:xfrm>
            <a:off x="6190367" y="4740492"/>
            <a:ext cx="5798432" cy="7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추가 검토 사항 </a:t>
            </a:r>
            <a:r>
              <a:rPr lang="en-US" altLang="ko-KR" sz="1000" dirty="0">
                <a:solidFill>
                  <a:schemeClr val="tx1"/>
                </a:solidFill>
              </a:rPr>
              <a:t>List </a:t>
            </a:r>
            <a:r>
              <a:rPr lang="ko-KR" altLang="en-US" sz="1000" dirty="0">
                <a:solidFill>
                  <a:schemeClr val="tx1"/>
                </a:solidFill>
              </a:rPr>
              <a:t>추가 예정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0C525A8-0A46-45D1-9884-956F83D8C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20" y="2917072"/>
            <a:ext cx="5798432" cy="38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E298E9A-5FE6-492F-A343-03E502BB6D41}"/>
              </a:ext>
            </a:extLst>
          </p:cNvPr>
          <p:cNvGrpSpPr/>
          <p:nvPr/>
        </p:nvGrpSpPr>
        <p:grpSpPr>
          <a:xfrm>
            <a:off x="564672" y="649557"/>
            <a:ext cx="6662037" cy="5558886"/>
            <a:chOff x="-6308076" y="-2901251"/>
            <a:chExt cx="19432216" cy="162144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248B1B-D2D5-412C-9398-E65F7EB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8673" y="9455401"/>
              <a:ext cx="6055467" cy="37750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64E5C1-B82D-462E-9D24-192D76AE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979" y="9455401"/>
              <a:ext cx="6059910" cy="377502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024510-59D7-421E-A774-17FA051A9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308076" y="9372600"/>
              <a:ext cx="6308076" cy="394062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37ADDB5-BE32-4E4A-85B7-417B99F3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8137" y="3256080"/>
              <a:ext cx="9496003" cy="58990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63696F-8508-4827-B318-C5B961DE3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08076" y="3256080"/>
              <a:ext cx="9484493" cy="589903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5C1AB1-0CC9-45DC-BBEF-7B88E92B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301093" y="-2830028"/>
              <a:ext cx="9477510" cy="589903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5234E5E-3AB4-40B8-9645-98AA5BB20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0504" y="-2901251"/>
              <a:ext cx="9513636" cy="5899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16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0DBEE1-D279-4DEE-9D85-4095E4E96B19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0824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Generative Design Output test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13FF27-B844-4A86-B19B-CF379B2BAFB2}"/>
              </a:ext>
            </a:extLst>
          </p:cNvPr>
          <p:cNvGrpSpPr/>
          <p:nvPr/>
        </p:nvGrpSpPr>
        <p:grpSpPr>
          <a:xfrm>
            <a:off x="6697019" y="2530489"/>
            <a:ext cx="5026533" cy="3682163"/>
            <a:chOff x="283519" y="1530646"/>
            <a:chExt cx="6196364" cy="45391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5F38B7-5EC8-48E2-AB7C-C6B319C23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5202" r="11235"/>
            <a:stretch/>
          </p:blipFill>
          <p:spPr>
            <a:xfrm>
              <a:off x="283519" y="1530646"/>
              <a:ext cx="6117718" cy="2633581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AEB0E0C-3A6C-42BE-8977-917189A9856F}"/>
                </a:ext>
              </a:extLst>
            </p:cNvPr>
            <p:cNvGrpSpPr/>
            <p:nvPr/>
          </p:nvGrpSpPr>
          <p:grpSpPr>
            <a:xfrm>
              <a:off x="362165" y="4233781"/>
              <a:ext cx="6117718" cy="1835982"/>
              <a:chOff x="235165" y="790927"/>
              <a:chExt cx="11121438" cy="33376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727114E-6A69-479A-8106-440A29AEB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65" y="790927"/>
                <a:ext cx="6033830" cy="3330519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7477CCA-0B3A-49BB-A9BF-E1BC569A2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9698" y="790927"/>
                <a:ext cx="2125362" cy="333764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CFF44D3-F7E6-49F1-B0AF-77AD0D477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5514" y="790927"/>
                <a:ext cx="2251089" cy="3337643"/>
              </a:xfrm>
              <a:prstGeom prst="rect">
                <a:avLst/>
              </a:prstGeom>
            </p:spPr>
          </p:pic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A94085D6-CE9C-4A5D-8CE3-8C31F23C19A6}"/>
                  </a:ext>
                </a:extLst>
              </p:cNvPr>
              <p:cNvSpPr/>
              <p:nvPr/>
            </p:nvSpPr>
            <p:spPr>
              <a:xfrm>
                <a:off x="6096000" y="1955800"/>
                <a:ext cx="513449" cy="6160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95BDE736-0BD7-4E76-909D-26BEA1F12797}"/>
                  </a:ext>
                </a:extLst>
              </p:cNvPr>
              <p:cNvSpPr/>
              <p:nvPr/>
            </p:nvSpPr>
            <p:spPr>
              <a:xfrm>
                <a:off x="8678563" y="1955800"/>
                <a:ext cx="513449" cy="6160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D08FDF-A605-443E-8642-F97EA9A61682}"/>
              </a:ext>
            </a:extLst>
          </p:cNvPr>
          <p:cNvGrpSpPr/>
          <p:nvPr/>
        </p:nvGrpSpPr>
        <p:grpSpPr>
          <a:xfrm>
            <a:off x="468448" y="2495588"/>
            <a:ext cx="5518784" cy="3765550"/>
            <a:chOff x="-19058910" y="-770656"/>
            <a:chExt cx="18168938" cy="1239694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808A751-A268-4F34-AC1B-ACA62D612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0000635" y="7387661"/>
              <a:ext cx="9067800" cy="42386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BF26F48-11A1-493C-AF95-C43E2C98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886335" y="3290375"/>
              <a:ext cx="8953500" cy="420052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0AF8AA-DEE4-4D2F-80F0-11445C9C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9538672" y="-676275"/>
              <a:ext cx="8648700" cy="41052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BAE58A9-AA9D-4B7A-9F5D-CC74B3D5D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9058910" y="7473386"/>
              <a:ext cx="9001125" cy="41529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9D857E7-3F97-4806-9BD9-87E51C154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8889842" y="3256115"/>
              <a:ext cx="8829675" cy="42100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5C6EF03-ADFC-4898-8EB5-4F7F8612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8718392" y="-770656"/>
              <a:ext cx="8658225" cy="401955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83BCB10-57FB-4611-A0DC-3FA94D59E7CC}"/>
              </a:ext>
            </a:extLst>
          </p:cNvPr>
          <p:cNvSpPr txBox="1"/>
          <p:nvPr/>
        </p:nvSpPr>
        <p:spPr>
          <a:xfrm>
            <a:off x="468448" y="822329"/>
            <a:ext cx="67082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DONE LIST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Room </a:t>
            </a:r>
            <a:r>
              <a:rPr lang="ko-KR" altLang="en-US" sz="1500" dirty="0"/>
              <a:t>겹침 해결 방법 진행 중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r>
              <a:rPr lang="en-US" altLang="ko-KR" sz="1500" b="1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부서별 겹침 해결 </a:t>
            </a:r>
            <a:r>
              <a:rPr lang="en-US" altLang="ko-KR" sz="1500" dirty="0"/>
              <a:t>&gt; </a:t>
            </a:r>
            <a:r>
              <a:rPr lang="ko-KR" altLang="en-US" sz="1500" dirty="0"/>
              <a:t>부서별 그룹 겹침 현상 발생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각각의 그룹 재 분산 내용 추가 진행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8398E-E6BA-4A71-9047-8BD6BE4E9F22}"/>
              </a:ext>
            </a:extLst>
          </p:cNvPr>
          <p:cNvSpPr txBox="1"/>
          <p:nvPr/>
        </p:nvSpPr>
        <p:spPr>
          <a:xfrm>
            <a:off x="6373948" y="822329"/>
            <a:ext cx="67082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DONE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코어 </a:t>
            </a:r>
            <a:r>
              <a:rPr lang="en-US" altLang="ko-KR" sz="1500" dirty="0"/>
              <a:t>_ </a:t>
            </a:r>
            <a:r>
              <a:rPr lang="ko-KR" altLang="en-US" sz="1500" dirty="0" err="1"/>
              <a:t>코리더</a:t>
            </a:r>
            <a:r>
              <a:rPr lang="ko-KR" altLang="en-US" sz="1500" dirty="0"/>
              <a:t> 연관 관계에 대한 잔여 공간 형성 로직 작성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r>
              <a:rPr lang="en-US" altLang="ko-KR" sz="1500" b="1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좌측 </a:t>
            </a:r>
            <a:r>
              <a:rPr lang="en-US" altLang="ko-KR" sz="1500" dirty="0"/>
              <a:t>Room </a:t>
            </a:r>
            <a:r>
              <a:rPr lang="ko-KR" altLang="en-US" sz="1500" dirty="0"/>
              <a:t>공간 겹침 해결 후 대입</a:t>
            </a:r>
          </a:p>
        </p:txBody>
      </p:sp>
    </p:spTree>
    <p:extLst>
      <p:ext uri="{BB962C8B-B14F-4D97-AF65-F5344CB8AC3E}">
        <p14:creationId xmlns:p14="http://schemas.microsoft.com/office/powerpoint/2010/main" val="38969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7A917A-EFE7-46C5-AA9A-2569B4A4744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0824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Generative Design Output test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19AA30-A4CE-43E3-B36B-736DF87FD629}"/>
              </a:ext>
            </a:extLst>
          </p:cNvPr>
          <p:cNvGrpSpPr/>
          <p:nvPr/>
        </p:nvGrpSpPr>
        <p:grpSpPr>
          <a:xfrm>
            <a:off x="4354558" y="1371275"/>
            <a:ext cx="6729112" cy="4591375"/>
            <a:chOff x="-19058910" y="-770656"/>
            <a:chExt cx="18168938" cy="123969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009DCC-C7A7-4327-B991-67EC5B2C5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000635" y="7387661"/>
              <a:ext cx="9067800" cy="42386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1B9038-1809-476A-B6D9-5A6422FB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886335" y="3290375"/>
              <a:ext cx="8953500" cy="42005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C64CA6-3F27-44C0-A7A0-2B7AFC19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538672" y="-676275"/>
              <a:ext cx="8648700" cy="41052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D79F1C-1535-441E-994C-1E6BA03C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058910" y="7473386"/>
              <a:ext cx="9001125" cy="41529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08A645-B2A2-440A-94CC-FA8F49B5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8889842" y="3256115"/>
              <a:ext cx="8829675" cy="42100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2C70556-27E9-4EB8-8CB1-9E8CF519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8718392" y="-770656"/>
              <a:ext cx="8658225" cy="4019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05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E9C012-9828-4FBB-A327-12B6F908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906162"/>
            <a:ext cx="6896503" cy="2766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50629E-FA36-4094-A6CC-1857B7A4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272" y="3429000"/>
            <a:ext cx="6303491" cy="3113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AD5F3-4E76-4888-9BE9-1F25133C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11" y="2059459"/>
            <a:ext cx="5824415" cy="34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7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9BFF4F-0A98-4668-AB2E-65147287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4" y="1223170"/>
            <a:ext cx="3721019" cy="194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3A796-E654-4B83-8A97-E44BD190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4" y="4199761"/>
            <a:ext cx="3721019" cy="2030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6F818-B0B3-4F7B-BFDB-9C8374142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40" y="3275228"/>
            <a:ext cx="3560935" cy="1908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116A9-DDDB-4BD9-9B38-92C32BD7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40" y="1257944"/>
            <a:ext cx="3560935" cy="1952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D17C4-819F-4A65-AAA3-A3EF42B04147}"/>
              </a:ext>
            </a:extLst>
          </p:cNvPr>
          <p:cNvSpPr txBox="1"/>
          <p:nvPr/>
        </p:nvSpPr>
        <p:spPr>
          <a:xfrm>
            <a:off x="4494566" y="5430884"/>
            <a:ext cx="363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Department (</a:t>
            </a:r>
            <a:r>
              <a:rPr lang="ko-KR" altLang="en-US" dirty="0"/>
              <a:t>부서</a:t>
            </a:r>
            <a:r>
              <a:rPr lang="en-US" altLang="ko-KR" dirty="0"/>
              <a:t>) </a:t>
            </a:r>
            <a:r>
              <a:rPr lang="ko-KR" altLang="en-US" dirty="0"/>
              <a:t>층별 배치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ko-KR" altLang="en-US" dirty="0"/>
              <a:t>층별 부서 </a:t>
            </a:r>
            <a:r>
              <a:rPr lang="en-US" altLang="ko-KR" dirty="0"/>
              <a:t>List </a:t>
            </a:r>
            <a:r>
              <a:rPr lang="ko-KR" altLang="en-US" dirty="0"/>
              <a:t>나누어 진행</a:t>
            </a:r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30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686A1C-E41C-42FA-AE61-942A5B0B99A7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</a:t>
            </a:r>
            <a:r>
              <a:rPr lang="en-US" altLang="ko-KR" b="1" dirty="0"/>
              <a:t>: </a:t>
            </a:r>
            <a:r>
              <a:rPr lang="ko-KR" altLang="en-US" dirty="0"/>
              <a:t>선형  </a:t>
            </a:r>
            <a:r>
              <a:rPr lang="en-US" altLang="ko-KR" dirty="0"/>
              <a:t>/ </a:t>
            </a:r>
            <a:r>
              <a:rPr lang="ko-KR" altLang="en-US" dirty="0" err="1"/>
              <a:t>바운더리</a:t>
            </a:r>
            <a:r>
              <a:rPr lang="ko-KR" altLang="en-US" dirty="0"/>
              <a:t> 포인트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9B7916-E285-4097-B6C1-E7DD0111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49" y="1322680"/>
            <a:ext cx="2682430" cy="1862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26732E-9438-4FF9-B66B-C77877DC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68" y="4546570"/>
            <a:ext cx="2650111" cy="1716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FE326-F51D-4C07-B44E-BD9A7E6A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761" y="1088459"/>
            <a:ext cx="2067000" cy="2525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CB95BC-B2D6-482C-B259-FE1900F0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61" y="4534248"/>
            <a:ext cx="1968953" cy="1784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E9DEB-2B3E-48F3-9A02-5DACADF90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293" y="3614398"/>
            <a:ext cx="3388759" cy="2843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186EEA-B7E0-43E0-932E-6AFCAB211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543" y="1123660"/>
            <a:ext cx="3631509" cy="24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0B1913-0569-4F4E-82A5-891D1AC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8" y="1481251"/>
            <a:ext cx="5972431" cy="4761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09A5B-0F5A-48E2-B62B-F9197D3F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70" y="802911"/>
            <a:ext cx="5972432" cy="240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1CAA5A-873D-4EFA-ABF4-1019822B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17" y="3503686"/>
            <a:ext cx="5445178" cy="27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78336F-E04B-4B07-9ACE-24B8DCC6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8" y="3861902"/>
            <a:ext cx="4813300" cy="26542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77C266-5093-423F-8505-937491B904F5}"/>
              </a:ext>
            </a:extLst>
          </p:cNvPr>
          <p:cNvGrpSpPr/>
          <p:nvPr/>
        </p:nvGrpSpPr>
        <p:grpSpPr>
          <a:xfrm>
            <a:off x="6830401" y="0"/>
            <a:ext cx="5106226" cy="6780103"/>
            <a:chOff x="6467936" y="1365659"/>
            <a:chExt cx="3657742" cy="48567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356949-19B9-44B1-A017-EA453703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936" y="1365659"/>
              <a:ext cx="3657742" cy="24004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9E5F8C-664A-45B4-9CBD-0B8A53216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936" y="3821954"/>
              <a:ext cx="3607230" cy="24004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0BA9294-108B-4FAC-8FCE-BBF140C36C9F}"/>
              </a:ext>
            </a:extLst>
          </p:cNvPr>
          <p:cNvSpPr txBox="1"/>
          <p:nvPr/>
        </p:nvSpPr>
        <p:spPr>
          <a:xfrm>
            <a:off x="591748" y="341850"/>
            <a:ext cx="67082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DONE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err="1"/>
              <a:t>고정부</a:t>
            </a:r>
            <a:r>
              <a:rPr lang="ko-KR" altLang="en-US" sz="1500" dirty="0"/>
              <a:t> 추가</a:t>
            </a:r>
            <a:r>
              <a:rPr lang="en-US" altLang="ko-KR" sz="1500" dirty="0"/>
              <a:t>(STAIRS, SHAFTS) </a:t>
            </a:r>
            <a:r>
              <a:rPr lang="ko-KR" altLang="en-US" sz="1500" dirty="0"/>
              <a:t>다수의 </a:t>
            </a:r>
            <a:r>
              <a:rPr lang="ko-KR" altLang="en-US" sz="1500" dirty="0" err="1"/>
              <a:t>고정부</a:t>
            </a:r>
            <a:r>
              <a:rPr lang="ko-KR" altLang="en-US" sz="1500" dirty="0"/>
              <a:t> 커버 가능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LEV</a:t>
            </a:r>
            <a:r>
              <a:rPr lang="ko-KR" altLang="en-US" sz="1500" dirty="0"/>
              <a:t>별 </a:t>
            </a:r>
            <a:r>
              <a:rPr lang="en-US" altLang="ko-KR" sz="1500" dirty="0"/>
              <a:t>ROOM </a:t>
            </a:r>
            <a:r>
              <a:rPr lang="ko-KR" altLang="en-US" sz="1500" dirty="0"/>
              <a:t>재배치 </a:t>
            </a:r>
            <a:r>
              <a:rPr lang="en-US" altLang="ko-KR" sz="1500" dirty="0"/>
              <a:t>SEED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r>
              <a:rPr lang="en-US" altLang="ko-KR" sz="1500" b="1" dirty="0"/>
              <a:t>TO DO LIST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기존 평면과 최고 점수의 아웃풋 비교 작업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ADJ </a:t>
            </a:r>
            <a:r>
              <a:rPr lang="ko-KR" altLang="en-US" sz="1500" dirty="0"/>
              <a:t>새로운 접근 방식 알고리즘 추가 필요</a:t>
            </a:r>
            <a:endParaRPr lang="en-US" altLang="ko-KR" sz="1500" dirty="0"/>
          </a:p>
          <a:p>
            <a:r>
              <a:rPr lang="en-US" altLang="ko-KR" sz="1500" dirty="0"/>
              <a:t> ( </a:t>
            </a:r>
            <a:r>
              <a:rPr lang="ko-KR" altLang="en-US" sz="1500" dirty="0" err="1"/>
              <a:t>고정부들간의</a:t>
            </a:r>
            <a:r>
              <a:rPr lang="ko-KR" altLang="en-US" sz="1500" dirty="0"/>
              <a:t> 인접성 </a:t>
            </a:r>
            <a:r>
              <a:rPr lang="en-US" altLang="ko-KR" sz="1500" dirty="0"/>
              <a:t>/ ROOM</a:t>
            </a:r>
            <a:r>
              <a:rPr lang="ko-KR" altLang="en-US" sz="1500" dirty="0"/>
              <a:t>들간 인접성 </a:t>
            </a:r>
            <a:r>
              <a:rPr lang="en-US" altLang="ko-KR" sz="1500" dirty="0"/>
              <a:t>– EXCEL +)</a:t>
            </a:r>
          </a:p>
          <a:p>
            <a:r>
              <a:rPr lang="en-US" altLang="ko-KR" sz="1500" b="1" dirty="0"/>
              <a:t>[</a:t>
            </a:r>
            <a:r>
              <a:rPr lang="ko-KR" altLang="en-US" sz="1500" b="1" dirty="0"/>
              <a:t>클러스터</a:t>
            </a:r>
            <a:r>
              <a:rPr lang="en-US" altLang="ko-KR" sz="1500" b="1" dirty="0"/>
              <a:t>(cluster)</a:t>
            </a:r>
            <a:r>
              <a:rPr lang="ko-KR" altLang="en-US" sz="1500" b="1" dirty="0"/>
              <a:t>간 </a:t>
            </a:r>
            <a:r>
              <a:rPr lang="en-US" altLang="ko-KR" sz="1500" b="1" dirty="0"/>
              <a:t>/ </a:t>
            </a:r>
            <a:r>
              <a:rPr lang="ko-KR" altLang="en-US" sz="1500" b="1" dirty="0"/>
              <a:t>클러스터 내 인접성</a:t>
            </a:r>
            <a:r>
              <a:rPr lang="en-US" altLang="ko-KR" sz="1500" b="1" dirty="0"/>
              <a:t>] </a:t>
            </a:r>
            <a:r>
              <a:rPr lang="ko-KR" altLang="en-US" sz="1500" b="1" dirty="0"/>
              <a:t>고도화</a:t>
            </a:r>
            <a:endParaRPr lang="en-US" altLang="ko-KR" sz="1500" b="1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Dep(</a:t>
            </a:r>
            <a:r>
              <a:rPr lang="ko-KR" altLang="en-US" sz="1500" dirty="0"/>
              <a:t>부서</a:t>
            </a:r>
            <a:r>
              <a:rPr lang="en-US" altLang="ko-KR" sz="1500" dirty="0"/>
              <a:t>) </a:t>
            </a:r>
            <a:r>
              <a:rPr lang="ko-KR" altLang="en-US" sz="1500" dirty="0"/>
              <a:t>인접성</a:t>
            </a:r>
            <a:r>
              <a:rPr lang="en-US" altLang="ko-KR" sz="1500" dirty="0"/>
              <a:t>, </a:t>
            </a:r>
            <a:r>
              <a:rPr lang="ko-KR" altLang="en-US" sz="1500" dirty="0"/>
              <a:t>수직성에 대한 방법론 고려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en-US" altLang="ko-KR" sz="1500" dirty="0"/>
              <a:t>Center point </a:t>
            </a:r>
            <a:r>
              <a:rPr lang="ko-KR" altLang="en-US" sz="1500" dirty="0"/>
              <a:t>기준이 아닌 </a:t>
            </a:r>
            <a:r>
              <a:rPr lang="en-US" altLang="ko-KR" sz="1500" dirty="0"/>
              <a:t>Room </a:t>
            </a:r>
            <a:r>
              <a:rPr lang="ko-KR" altLang="en-US" sz="1500" dirty="0"/>
              <a:t>파라미터 값으로 적용 고려</a:t>
            </a:r>
            <a:endParaRPr lang="en-US" altLang="ko-KR" sz="1500" dirty="0"/>
          </a:p>
          <a:p>
            <a:r>
              <a:rPr lang="en-US" altLang="ko-KR" sz="1500" dirty="0"/>
              <a:t>   (W,L </a:t>
            </a:r>
            <a:r>
              <a:rPr lang="ko-KR" altLang="en-US" sz="1500" dirty="0"/>
              <a:t>값의 </a:t>
            </a:r>
            <a:r>
              <a:rPr lang="en-US" altLang="ko-KR" sz="1500" dirty="0"/>
              <a:t>Translate )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Room </a:t>
            </a:r>
            <a:r>
              <a:rPr lang="ko-KR" altLang="en-US" sz="1500" dirty="0"/>
              <a:t>간의 </a:t>
            </a:r>
            <a:r>
              <a:rPr lang="ko-KR" altLang="en-US" sz="1500" dirty="0" err="1"/>
              <a:t>이격</a:t>
            </a:r>
            <a:r>
              <a:rPr lang="ko-KR" altLang="en-US" sz="1500" dirty="0"/>
              <a:t> 거리 좁히기</a:t>
            </a:r>
            <a:r>
              <a:rPr lang="en-US" altLang="ko-KR" sz="1500" dirty="0"/>
              <a:t>(</a:t>
            </a:r>
            <a:r>
              <a:rPr lang="ko-KR" altLang="en-US" sz="1500" dirty="0"/>
              <a:t>끌어당김 </a:t>
            </a:r>
            <a:r>
              <a:rPr lang="en-US" altLang="ko-KR" sz="1500" dirty="0"/>
              <a:t>– </a:t>
            </a:r>
            <a:r>
              <a:rPr lang="ko-KR" altLang="en-US" sz="1500" dirty="0"/>
              <a:t>중력</a:t>
            </a:r>
            <a:r>
              <a:rPr lang="en-US" altLang="ko-KR" sz="1500" dirty="0"/>
              <a:t>)</a:t>
            </a:r>
          </a:p>
          <a:p>
            <a:pPr marL="285750" indent="-285750">
              <a:buFontTx/>
              <a:buChar char="-"/>
            </a:pP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5632E-34A5-4629-82A5-FCCC5816CB14}"/>
              </a:ext>
            </a:extLst>
          </p:cNvPr>
          <p:cNvSpPr/>
          <p:nvPr/>
        </p:nvSpPr>
        <p:spPr>
          <a:xfrm>
            <a:off x="1795849" y="4333103"/>
            <a:ext cx="1869989" cy="14580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9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780383-A85F-4820-96C0-13DE9F2A8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1" b="18214"/>
          <a:stretch/>
        </p:blipFill>
        <p:spPr>
          <a:xfrm>
            <a:off x="858970" y="857250"/>
            <a:ext cx="10474060" cy="56208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클러스터 내부 응집 로직 확정</a:t>
            </a:r>
          </a:p>
        </p:txBody>
      </p:sp>
    </p:spTree>
    <p:extLst>
      <p:ext uri="{BB962C8B-B14F-4D97-AF65-F5344CB8AC3E}">
        <p14:creationId xmlns:p14="http://schemas.microsoft.com/office/powerpoint/2010/main" val="126126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FA9B37-C9D9-4B14-ABA7-8DAD392C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616017"/>
            <a:ext cx="10172700" cy="601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클러스터 내부 간섭 해소 로직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50%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04841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3D9820-0200-47A1-AE6B-E59352F3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32" y="1005279"/>
            <a:ext cx="10417736" cy="53405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층별 클러스터간 위치 조정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(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중앙 정렬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)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53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E9699F-C143-4CAC-ABF9-FD92F282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99" y="986229"/>
            <a:ext cx="9142151" cy="548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A9AF4-6E40-42B2-85AE-854878F2EE74}"/>
              </a:ext>
            </a:extLst>
          </p:cNvPr>
          <p:cNvSpPr/>
          <p:nvPr/>
        </p:nvSpPr>
        <p:spPr>
          <a:xfrm>
            <a:off x="0" y="0"/>
            <a:ext cx="12192000" cy="61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0810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Generative Design Output test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99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